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430" r:id="rId3"/>
    <p:sldId id="415" r:id="rId4"/>
    <p:sldId id="416" r:id="rId5"/>
    <p:sldId id="408" r:id="rId6"/>
    <p:sldId id="421" r:id="rId7"/>
    <p:sldId id="386" r:id="rId8"/>
    <p:sldId id="387" r:id="rId9"/>
    <p:sldId id="388" r:id="rId10"/>
    <p:sldId id="389" r:id="rId11"/>
    <p:sldId id="420" r:id="rId12"/>
    <p:sldId id="417" r:id="rId13"/>
    <p:sldId id="390" r:id="rId14"/>
    <p:sldId id="391" r:id="rId15"/>
    <p:sldId id="392" r:id="rId16"/>
    <p:sldId id="401" r:id="rId17"/>
    <p:sldId id="402" r:id="rId18"/>
    <p:sldId id="404" r:id="rId19"/>
    <p:sldId id="419" r:id="rId20"/>
    <p:sldId id="423" r:id="rId21"/>
    <p:sldId id="308" r:id="rId22"/>
    <p:sldId id="309" r:id="rId23"/>
    <p:sldId id="310" r:id="rId24"/>
    <p:sldId id="328" r:id="rId25"/>
    <p:sldId id="358" r:id="rId26"/>
    <p:sldId id="418" r:id="rId27"/>
    <p:sldId id="353" r:id="rId28"/>
    <p:sldId id="42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075852"/>
    <a:srgbClr val="C0C0C0"/>
    <a:srgbClr val="EC1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4" autoAdjust="0"/>
    <p:restoredTop sz="94660"/>
  </p:normalViewPr>
  <p:slideViewPr>
    <p:cSldViewPr>
      <p:cViewPr varScale="1">
        <p:scale>
          <a:sx n="104" d="100"/>
          <a:sy n="104" d="100"/>
        </p:scale>
        <p:origin x="124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Sheet1!$A$28</c:f>
              <c:strCache>
                <c:ptCount val="1"/>
                <c:pt idx="0">
                  <c:v>Year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>
                  <a:alpha val="92000"/>
                </a:srgbClr>
              </a:solidFill>
              <a:ln w="9525">
                <a:solidFill>
                  <a:srgbClr val="92D050">
                    <a:alpha val="97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Sheet1!$A$29:$A$40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C2-469E-A5FE-F70BC3770E44}"/>
            </c:ext>
          </c:extLst>
        </c:ser>
        <c:ser>
          <c:idx val="1"/>
          <c:order val="1"/>
          <c:tx>
            <c:strRef>
              <c:f>Sheet1!$B$28</c:f>
              <c:strCache>
                <c:ptCount val="1"/>
                <c:pt idx="0">
                  <c:v>Ratio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Sheet1!$B$29:$B$40</c:f>
            </c:numRef>
          </c:val>
          <c:smooth val="0"/>
          <c:extLst>
            <c:ext xmlns:c16="http://schemas.microsoft.com/office/drawing/2014/chart" uri="{C3380CC4-5D6E-409C-BE32-E72D297353CC}">
              <c16:uniqueId val="{00000001-CFC2-469E-A5FE-F70BC3770E44}"/>
            </c:ext>
          </c:extLst>
        </c:ser>
        <c:ser>
          <c:idx val="2"/>
          <c:order val="2"/>
          <c:tx>
            <c:strRef>
              <c:f>Sheet1!$C$28</c:f>
              <c:strCache>
                <c:ptCount val="1"/>
                <c:pt idx="0">
                  <c:v>Assessed Value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 cap="rnd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889299235825611E-2"/>
                  <c:y val="2.1066006951833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C2-469E-A5FE-F70BC3770E4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C2-469E-A5FE-F70BC3770E4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C2-469E-A5FE-F70BC3770E4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C2-469E-A5FE-F70BC3770E4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C2-469E-A5FE-F70BC3770E4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C2-469E-A5FE-F70BC3770E4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C2-469E-A5FE-F70BC3770E4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C2-469E-A5FE-F70BC3770E44}"/>
                </c:ext>
              </c:extLst>
            </c:dLbl>
            <c:dLbl>
              <c:idx val="8"/>
              <c:layout>
                <c:manualLayout>
                  <c:x val="-1.6339744036420228E-2"/>
                  <c:y val="2.7392707668298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C2-469E-A5FE-F70BC3770E4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C2-469E-A5FE-F70BC3770E4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C2-469E-A5FE-F70BC3770E4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FC2-469E-A5FE-F70BC3770E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Sheet1!$C$29:$C$40</c:f>
              <c:numCache>
                <c:formatCode>"$"#,##0</c:formatCode>
                <c:ptCount val="12"/>
                <c:pt idx="0">
                  <c:v>120100</c:v>
                </c:pt>
                <c:pt idx="1">
                  <c:v>120100</c:v>
                </c:pt>
                <c:pt idx="2">
                  <c:v>120100</c:v>
                </c:pt>
                <c:pt idx="3">
                  <c:v>120100</c:v>
                </c:pt>
                <c:pt idx="4">
                  <c:v>120100</c:v>
                </c:pt>
                <c:pt idx="5">
                  <c:v>120100</c:v>
                </c:pt>
                <c:pt idx="6">
                  <c:v>120100</c:v>
                </c:pt>
                <c:pt idx="7">
                  <c:v>120100</c:v>
                </c:pt>
                <c:pt idx="8">
                  <c:v>147600</c:v>
                </c:pt>
                <c:pt idx="9">
                  <c:v>147600</c:v>
                </c:pt>
                <c:pt idx="10">
                  <c:v>147600</c:v>
                </c:pt>
                <c:pt idx="11">
                  <c:v>147600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FC2-469E-A5FE-F70BC3770E44}"/>
            </c:ext>
          </c:extLst>
        </c:ser>
        <c:ser>
          <c:idx val="3"/>
          <c:order val="3"/>
          <c:tx>
            <c:strRef>
              <c:f>Sheet1!$D$28</c:f>
              <c:strCache>
                <c:ptCount val="1"/>
                <c:pt idx="0">
                  <c:v>Fair Market Value</c:v>
                </c:pt>
              </c:strCache>
            </c:strRef>
          </c:tx>
          <c:spPr>
            <a:ln w="28575" cap="rnd">
              <a:solidFill>
                <a:srgbClr val="3399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9966"/>
              </a:solidFill>
              <a:ln w="9525">
                <a:solidFill>
                  <a:srgbClr val="33996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237312150140528E-2"/>
                  <c:y val="-1.9247357593814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FC2-469E-A5FE-F70BC3770E44}"/>
                </c:ext>
              </c:extLst>
            </c:dLbl>
            <c:dLbl>
              <c:idx val="1"/>
              <c:layout>
                <c:manualLayout>
                  <c:x val="-3.656481546001443E-2"/>
                  <c:y val="-2.010764701709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FC2-469E-A5FE-F70BC3770E44}"/>
                </c:ext>
              </c:extLst>
            </c:dLbl>
            <c:dLbl>
              <c:idx val="2"/>
              <c:layout>
                <c:manualLayout>
                  <c:x val="-4.918716465751518E-2"/>
                  <c:y val="2.873395048591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FC2-469E-A5FE-F70BC3770E44}"/>
                </c:ext>
              </c:extLst>
            </c:dLbl>
            <c:dLbl>
              <c:idx val="3"/>
              <c:layout>
                <c:manualLayout>
                  <c:x val="-4.6237254082177784E-2"/>
                  <c:y val="-2.6004025679222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039881076812282E-2"/>
                      <c:h val="4.42567567567567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CFC2-469E-A5FE-F70BC3770E44}"/>
                </c:ext>
              </c:extLst>
            </c:dLbl>
            <c:dLbl>
              <c:idx val="4"/>
              <c:layout>
                <c:manualLayout>
                  <c:x val="-4.5471395721552503E-2"/>
                  <c:y val="-3.0027665460736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FC2-469E-A5FE-F70BC3770E44}"/>
                </c:ext>
              </c:extLst>
            </c:dLbl>
            <c:dLbl>
              <c:idx val="5"/>
              <c:layout>
                <c:manualLayout>
                  <c:x val="-7.3437971802197341E-2"/>
                  <c:y val="-2.2840852663687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FC2-469E-A5FE-F70BC3770E44}"/>
                </c:ext>
              </c:extLst>
            </c:dLbl>
            <c:dLbl>
              <c:idx val="6"/>
              <c:layout>
                <c:manualLayout>
                  <c:x val="-8.4556709172415451E-2"/>
                  <c:y val="-1.22502128112364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68120688453767E-2"/>
                      <c:h val="4.10755834574732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CFC2-469E-A5FE-F70BC3770E44}"/>
                </c:ext>
              </c:extLst>
            </c:dLbl>
            <c:dLbl>
              <c:idx val="7"/>
              <c:layout>
                <c:manualLayout>
                  <c:x val="-7.9451722295774976E-2"/>
                  <c:y val="-1.7855394764843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FC2-469E-A5FE-F70BC3770E44}"/>
                </c:ext>
              </c:extLst>
            </c:dLbl>
            <c:dLbl>
              <c:idx val="8"/>
              <c:layout>
                <c:manualLayout>
                  <c:x val="-8.5351427310524239E-2"/>
                  <c:y val="-1.469213307795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FC2-469E-A5FE-F70BC3770E44}"/>
                </c:ext>
              </c:extLst>
            </c:dLbl>
            <c:dLbl>
              <c:idx val="9"/>
              <c:layout>
                <c:manualLayout>
                  <c:x val="-8.3876501056836916E-2"/>
                  <c:y val="-7.50514293821388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FC2-469E-A5FE-F70BC3770E44}"/>
                </c:ext>
              </c:extLst>
            </c:dLbl>
            <c:dLbl>
              <c:idx val="10"/>
              <c:layout>
                <c:manualLayout>
                  <c:x val="-9.7150837340022764E-2"/>
                  <c:y val="-8.41632971554231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FC2-469E-A5FE-F70BC3770E44}"/>
                </c:ext>
              </c:extLst>
            </c:dLbl>
            <c:dLbl>
              <c:idx val="11"/>
              <c:layout>
                <c:manualLayout>
                  <c:x val="-5.5459549857152922E-2"/>
                  <c:y val="-3.43087181669858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FC2-469E-A5FE-F70BC3770E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Sheet1!$D$29:$D$40</c:f>
              <c:numCache>
                <c:formatCode>"$"#,##0</c:formatCode>
                <c:ptCount val="12"/>
                <c:pt idx="0">
                  <c:v>123305.95482546202</c:v>
                </c:pt>
                <c:pt idx="1">
                  <c:v>120437.22422783796</c:v>
                </c:pt>
                <c:pt idx="2">
                  <c:v>116828.79377431907</c:v>
                </c:pt>
                <c:pt idx="3">
                  <c:v>122789.08087107659</c:v>
                </c:pt>
                <c:pt idx="4">
                  <c:v>121141.81964898124</c:v>
                </c:pt>
                <c:pt idx="5">
                  <c:v>125745.9951837504</c:v>
                </c:pt>
                <c:pt idx="6">
                  <c:v>136167.80045351473</c:v>
                </c:pt>
                <c:pt idx="7">
                  <c:v>145030.79338244174</c:v>
                </c:pt>
                <c:pt idx="8">
                  <c:v>155254.02335121488</c:v>
                </c:pt>
                <c:pt idx="9">
                  <c:v>163509.47158524429</c:v>
                </c:pt>
                <c:pt idx="10">
                  <c:v>173483.77997179126</c:v>
                </c:pt>
                <c:pt idx="11">
                  <c:v>205000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CFC2-469E-A5FE-F70BC3770E4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38421423"/>
        <c:axId val="1669732623"/>
      </c:lineChart>
      <c:catAx>
        <c:axId val="1038421423"/>
        <c:scaling>
          <c:orientation val="minMax"/>
        </c:scaling>
        <c:delete val="1"/>
        <c:axPos val="b"/>
        <c:majorTickMark val="none"/>
        <c:minorTickMark val="none"/>
        <c:tickLblPos val="nextTo"/>
        <c:crossAx val="1669732623"/>
        <c:crosses val="autoZero"/>
        <c:auto val="1"/>
        <c:lblAlgn val="ctr"/>
        <c:lblOffset val="100"/>
        <c:noMultiLvlLbl val="0"/>
      </c:catAx>
      <c:valAx>
        <c:axId val="1669732623"/>
        <c:scaling>
          <c:orientation val="minMax"/>
          <c:min val="10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421423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FD7CD-616B-4001-BA11-C1614C5E1ECA}" type="datetimeFigureOut">
              <a:rPr lang="en-US" smtClean="0"/>
              <a:t>7/26/2022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61E03-0D8D-4B4A-99F0-FB7BCFAE1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3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1E03-0D8D-4B4A-99F0-FB7BCFAE16E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7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0209" y="3276600"/>
            <a:ext cx="8885105" cy="114300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  <a:effectLst>
            <a:reflection stA="48000" endPos="6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33350" y="4419600"/>
            <a:ext cx="8872538" cy="23749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3276601"/>
            <a:ext cx="603885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" y="4419600"/>
            <a:ext cx="4591050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715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3328988" y="3386138"/>
            <a:ext cx="6772275" cy="11430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5700712" y="3357563"/>
            <a:ext cx="6772275" cy="11430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800850"/>
            <a:ext cx="9144000" cy="5715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2" descr="J:\City Management\Community Information\Graphics - Templates\COJ logos\2014 Logos\Logo with Vision\Vision COJ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735013"/>
            <a:ext cx="594042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71920"/>
            <a:ext cx="3171550" cy="3233737"/>
          </a:xfrm>
          <a:prstGeom prst="rect">
            <a:avLst/>
          </a:prstGeom>
          <a:ln>
            <a:noFill/>
          </a:ln>
          <a:effectLst>
            <a:glow rad="177800">
              <a:schemeClr val="tx1">
                <a:lumMod val="95000"/>
                <a:lumOff val="5000"/>
                <a:alpha val="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6399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14300" y="6267450"/>
            <a:ext cx="8901113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2875" y="76200"/>
            <a:ext cx="8872538" cy="13716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12" descr="J:\City Management\Community Information\Graphics - Templates\COJ logos\CITY_TREE_Black - transparent background.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0639"/>
            <a:ext cx="1184533" cy="1237549"/>
          </a:xfrm>
          <a:prstGeom prst="rect">
            <a:avLst/>
          </a:prstGeom>
          <a:noFill/>
          <a:effectLst>
            <a:glow rad="1905000">
              <a:schemeClr val="bg1">
                <a:alpha val="7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8230703" cy="4495800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3"/>
              </a:buBlip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buFont typeface="Wingdings" panose="05000000000000000000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715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3328988" y="3386138"/>
            <a:ext cx="6772275" cy="11430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5700712" y="3357563"/>
            <a:ext cx="6772275" cy="11430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800850"/>
            <a:ext cx="9144000" cy="5715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8" name="Picture 6" descr="C:\Users\eppena\Pictures\wpp.pn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2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875" y="6267450"/>
            <a:ext cx="8872538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2128044" y="3748882"/>
            <a:ext cx="4819650" cy="252412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2875" y="76200"/>
            <a:ext cx="8872538" cy="13716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11" descr="J:\City Management\Community Information\Graphics - Templates\COJ logos\CITY_TREE_Black - transparent background.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0639"/>
            <a:ext cx="1184533" cy="1237549"/>
          </a:xfrm>
          <a:prstGeom prst="rect">
            <a:avLst/>
          </a:prstGeom>
          <a:noFill/>
          <a:effectLst>
            <a:glow rad="1905000">
              <a:schemeClr val="bg1">
                <a:alpha val="7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600200"/>
            <a:ext cx="4038600" cy="45720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/>
          </p:nvPr>
        </p:nvSpPr>
        <p:spPr>
          <a:xfrm>
            <a:off x="4800600" y="1589488"/>
            <a:ext cx="4038600" cy="45720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8" name="Picture 6" descr="C:\Users\eppena\Pictures\wpp.pn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9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2128044" y="3748882"/>
            <a:ext cx="4819650" cy="252412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2875" y="76200"/>
            <a:ext cx="8872538" cy="13716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12" descr="J:\City Management\Community Information\Graphics - Templates\COJ logos\CITY_TREE_Black - transparent background.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0639"/>
            <a:ext cx="1184533" cy="1237549"/>
          </a:xfrm>
          <a:prstGeom prst="rect">
            <a:avLst/>
          </a:prstGeom>
          <a:noFill/>
          <a:effectLst>
            <a:glow rad="1905000">
              <a:schemeClr val="bg1">
                <a:alpha val="7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0800000">
            <a:off x="133350" y="2285999"/>
            <a:ext cx="4278313" cy="252413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4664075" y="2286000"/>
            <a:ext cx="4341813" cy="252413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743200"/>
            <a:ext cx="4038600" cy="34290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4"/>
          </p:nvPr>
        </p:nvSpPr>
        <p:spPr>
          <a:xfrm>
            <a:off x="4800600" y="2743200"/>
            <a:ext cx="4038600" cy="3418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177" y="1600200"/>
            <a:ext cx="3944938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61979" y="1600200"/>
            <a:ext cx="3944938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6" descr="C:\Users\eppena\Pictures\wpp.pn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9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42875" y="76200"/>
            <a:ext cx="8872538" cy="13716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7" descr="J:\City Management\Community Information\Graphics - Templates\COJ logos\CITY_TREE_Black - transparent background.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0639"/>
            <a:ext cx="1184533" cy="1237549"/>
          </a:xfrm>
          <a:prstGeom prst="rect">
            <a:avLst/>
          </a:prstGeom>
          <a:noFill/>
          <a:effectLst>
            <a:glow rad="1905000">
              <a:schemeClr val="bg1">
                <a:alpha val="7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6" descr="C:\Users\eppena\Pictures\wpp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061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42875" y="6267450"/>
            <a:ext cx="8872538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pic>
        <p:nvPicPr>
          <p:cNvPr id="7" name="Picture 6" descr="C:\Users\eppena\Pictures\wpp.pn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2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8356" y="1524000"/>
            <a:ext cx="4972050" cy="39624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5562600"/>
            <a:ext cx="62484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42875" y="76200"/>
            <a:ext cx="8872538" cy="13716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 descr="J:\City Management\Community Information\Graphics - Templates\COJ logos\CITY_TREE_Black - transparent background.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0639"/>
            <a:ext cx="1184533" cy="1237549"/>
          </a:xfrm>
          <a:prstGeom prst="rect">
            <a:avLst/>
          </a:prstGeom>
          <a:noFill/>
          <a:effectLst>
            <a:glow rad="1905000">
              <a:schemeClr val="bg1">
                <a:alpha val="7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274638"/>
            <a:ext cx="67818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6" descr="C:\Users\eppena\Pictures\wpp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7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2875" y="6267450"/>
            <a:ext cx="8872538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42875" y="76200"/>
            <a:ext cx="8872538" cy="13716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 descr="J:\City Management\Community Information\Graphics - Templates\COJ logos\CITY_TREE_Black - transparent background.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0639"/>
            <a:ext cx="1184533" cy="1237549"/>
          </a:xfrm>
          <a:prstGeom prst="rect">
            <a:avLst/>
          </a:prstGeom>
          <a:noFill/>
          <a:effectLst>
            <a:glow rad="1905000">
              <a:schemeClr val="bg1">
                <a:alpha val="7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eppena\Pictures\wpp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678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4139829" cy="4495800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4"/>
              </a:buBlip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buFont typeface="Wingdings" panose="05000000000000000000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676400"/>
            <a:ext cx="4038600" cy="4495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82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33350" y="6267450"/>
            <a:ext cx="8882063" cy="504825"/>
          </a:xfrm>
          <a:prstGeom prst="rect">
            <a:avLst/>
          </a:prstGeom>
          <a:solidFill>
            <a:srgbClr val="D5E1A3"/>
          </a:solidFill>
          <a:ln>
            <a:solidFill>
              <a:srgbClr val="D5E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5E1A3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76200"/>
            <a:ext cx="3352800" cy="1371600"/>
          </a:xfrm>
          <a:prstGeom prst="rect">
            <a:avLst/>
          </a:prstGeom>
          <a:solidFill>
            <a:srgbClr val="0D6861"/>
          </a:solidFill>
          <a:ln>
            <a:solidFill>
              <a:srgbClr val="0D68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971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2971800" cy="472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3657600" y="304800"/>
            <a:ext cx="5029200" cy="58674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 descr="C:\Users\eppena\Pictures\wpp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9058"/>
            <a:ext cx="4021138" cy="3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5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715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3328988" y="3386138"/>
            <a:ext cx="6772275" cy="11430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5700712" y="3357563"/>
            <a:ext cx="6772275" cy="11430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800850"/>
            <a:ext cx="9144000" cy="57150"/>
          </a:xfrm>
          <a:prstGeom prst="rect">
            <a:avLst/>
          </a:prstGeom>
          <a:solidFill>
            <a:srgbClr val="DDEAF9"/>
          </a:solidFill>
          <a:ln>
            <a:solidFill>
              <a:srgbClr val="DDE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33350" y="64230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173B96-933F-47E9-BC64-B895FFA65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4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nesvillewi.gov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nesvillewi.gov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 Citywide Revaluation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95800"/>
            <a:ext cx="5276850" cy="1752600"/>
          </a:xfrm>
        </p:spPr>
        <p:txBody>
          <a:bodyPr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Michelle Laube </a:t>
            </a:r>
          </a:p>
          <a:p>
            <a:pPr algn="ctr"/>
            <a:r>
              <a:rPr lang="en-US" sz="2800" dirty="0"/>
              <a:t>City Assessor</a:t>
            </a:r>
          </a:p>
        </p:txBody>
      </p:sp>
    </p:spTree>
    <p:extLst>
      <p:ext uri="{BB962C8B-B14F-4D97-AF65-F5344CB8AC3E}">
        <p14:creationId xmlns:p14="http://schemas.microsoft.com/office/powerpoint/2010/main" val="218649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9315" y="1524000"/>
            <a:ext cx="8230703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/>
              <a:t> Tax Rate	</a:t>
            </a:r>
            <a:r>
              <a:rPr lang="en-US" altLang="en-US" sz="2400" u="sng" dirty="0"/>
              <a:t>$10,000 (Levy)</a:t>
            </a:r>
            <a:r>
              <a:rPr lang="en-US" altLang="en-US" sz="2400" dirty="0"/>
              <a:t>  =  $0.0125 (Mill Rate)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 			$800,000 (AV)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/>
              <a:t>20%  Assessment Decrease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114338"/>
              </p:ext>
            </p:extLst>
          </p:nvPr>
        </p:nvGraphicFramePr>
        <p:xfrm>
          <a:off x="152400" y="2438400"/>
          <a:ext cx="8763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Owner</a:t>
                      </a:r>
                    </a:p>
                  </a:txBody>
                  <a:tcPr marL="9525" marR="9525" marT="952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Assessment</a:t>
                      </a:r>
                    </a:p>
                  </a:txBody>
                  <a:tcPr marL="9525" marR="9525" marT="952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Mill Rate</a:t>
                      </a:r>
                    </a:p>
                  </a:txBody>
                  <a:tcPr marL="9525" marR="9525" marT="952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Taxes</a:t>
                      </a:r>
                    </a:p>
                  </a:txBody>
                  <a:tcPr marL="9525" marR="9525" marT="952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Total Tax</a:t>
                      </a:r>
                    </a:p>
                  </a:txBody>
                  <a:tcPr marL="9525" marR="9525" marT="952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$80,000 </a:t>
                      </a:r>
                    </a:p>
                  </a:txBody>
                  <a:tcPr marL="9525" marR="9525" marT="952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0.0125</a:t>
                      </a:r>
                    </a:p>
                  </a:txBody>
                  <a:tcPr marL="9525" marR="9525" marT="952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$80,000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0.0125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$80,000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0.0125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$80,000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0.0125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$80,000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0.0125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$80,000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0.0125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$80,000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0.0125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$80,000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0.0125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$80,000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0.0125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$80,000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0.0125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Totals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$800,000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$10,000 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9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9315" y="1524000"/>
            <a:ext cx="8230703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/>
              <a:t> Tax Rate	</a:t>
            </a:r>
            <a:r>
              <a:rPr lang="en-US" altLang="en-US" sz="2400" u="sng" dirty="0"/>
              <a:t>$10,000 (Levy)</a:t>
            </a:r>
            <a:r>
              <a:rPr lang="en-US" altLang="en-US" sz="2400" dirty="0"/>
              <a:t>  =  $0.00995 (Mill Rate)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 			$1,005,000 (AV)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One Property made improvements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226976"/>
              </p:ext>
            </p:extLst>
          </p:nvPr>
        </p:nvGraphicFramePr>
        <p:xfrm>
          <a:off x="196788" y="2601218"/>
          <a:ext cx="8534400" cy="36497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Owner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Assessment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Mill 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Taxes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% Total Tax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$105,000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1600"/>
                        <a:t>0.00995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$1,045.00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10.45%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1600"/>
                        <a:t>0.00995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$995.00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9.95%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1600"/>
                        <a:t>0.00995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$995.00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9.95%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1600"/>
                        <a:t>0.00995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$995.00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9.95%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1600"/>
                        <a:t>0.00995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$995.00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9.95%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1600"/>
                        <a:t>0.00995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$995.00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9.95%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1600"/>
                        <a:t>0.00995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$995.00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9.95%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1600"/>
                        <a:t>0.00995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$995.00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9.95%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1600"/>
                        <a:t>0.00995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$995.00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9.95%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J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1600" dirty="0"/>
                        <a:t>0.00995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$995.00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9.95%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Totals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$1,005,000 (AV)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$10,000 (Levy)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17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Revaluations are </a:t>
            </a:r>
            <a:r>
              <a:rPr lang="en-US" b="1" u="sng" dirty="0"/>
              <a:t>revenue </a:t>
            </a:r>
            <a:r>
              <a:rPr lang="en-US" dirty="0"/>
              <a:t>neutral; however, some owner’s shares will increase, some will decrease, and some will stay about the same.</a:t>
            </a:r>
          </a:p>
          <a:p>
            <a:r>
              <a:rPr lang="en-US" dirty="0"/>
              <a:t>Tax impacts can’t be known until November of 2023 after the City, County, Schools and Blackhawk Tech complete their 2024 levies.</a:t>
            </a:r>
          </a:p>
          <a:p>
            <a:r>
              <a:rPr lang="en-US" dirty="0"/>
              <a:t>Assessments are only one factor in the calculation of taxes.</a:t>
            </a:r>
          </a:p>
          <a:p>
            <a:r>
              <a:rPr lang="en-US" dirty="0"/>
              <a:t>Assessments only determine each owner’s share of the total tax.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Will Property Taxes Increase?</a:t>
            </a:r>
          </a:p>
        </p:txBody>
      </p:sp>
    </p:spTree>
    <p:extLst>
      <p:ext uri="{BB962C8B-B14F-4D97-AF65-F5344CB8AC3E}">
        <p14:creationId xmlns:p14="http://schemas.microsoft.com/office/powerpoint/2010/main" val="294152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Sunshine Island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477985"/>
              </p:ext>
            </p:extLst>
          </p:nvPr>
        </p:nvGraphicFramePr>
        <p:xfrm>
          <a:off x="407811" y="2057400"/>
          <a:ext cx="827428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r:id="rId3" imgW="7435101" imgH="3103931" progId="Visio.Drawing.11">
                  <p:embed/>
                </p:oleObj>
              </mc:Choice>
              <mc:Fallback>
                <p:oleObj r:id="rId3" imgW="7435101" imgH="31039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11" y="2057400"/>
                        <a:ext cx="827428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32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Distribution / Collection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3200" dirty="0"/>
              <a:t>Tax Rate	</a:t>
            </a:r>
            <a:r>
              <a:rPr lang="en-US" altLang="en-US" sz="3200" u="sng" dirty="0"/>
              <a:t> $10,000 (Levy) </a:t>
            </a:r>
            <a:r>
              <a:rPr lang="en-US" altLang="en-US" sz="3200" dirty="0"/>
              <a:t>=  .0071428 (Mill Rate)</a:t>
            </a:r>
          </a:p>
          <a:p>
            <a:pPr>
              <a:buFont typeface="Wingdings" pitchFamily="2" charset="2"/>
              <a:buNone/>
            </a:pPr>
            <a:r>
              <a:rPr lang="en-US" altLang="en-US" sz="3200" dirty="0"/>
              <a:t> 		$1,400,000 (AV)</a:t>
            </a:r>
            <a:endParaRPr lang="en-US" altLang="en-US" sz="3200" u="sng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12386"/>
              </p:ext>
            </p:extLst>
          </p:nvPr>
        </p:nvGraphicFramePr>
        <p:xfrm>
          <a:off x="228600" y="2566447"/>
          <a:ext cx="8631315" cy="3783010"/>
        </p:xfrm>
        <a:graphic>
          <a:graphicData uri="http://schemas.openxmlformats.org/drawingml/2006/table">
            <a:tbl>
              <a:tblPr firstRow="1" bandRow="1"/>
              <a:tblGrid>
                <a:gridCol w="172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Owner</a:t>
                      </a:r>
                    </a:p>
                  </a:txBody>
                  <a:tcPr marL="9525" marR="9525" marT="9524" marB="0" anchor="ctr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mpd="sng">
                      <a:solidFill>
                        <a:srgbClr val="FFFFE1"/>
                      </a:solidFill>
                    </a:lnT>
                    <a:lnB w="38100" cmpd="sng">
                      <a:solidFill>
                        <a:srgbClr val="FFFFE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Assessment</a:t>
                      </a:r>
                    </a:p>
                  </a:txBody>
                  <a:tcPr marL="9525" marR="9525" marT="9524" marB="0" anchor="ctr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mpd="sng">
                      <a:solidFill>
                        <a:srgbClr val="FFFFE1"/>
                      </a:solidFill>
                    </a:lnT>
                    <a:lnB w="38100" cmpd="sng">
                      <a:solidFill>
                        <a:srgbClr val="FFFFE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Mill Rate</a:t>
                      </a:r>
                    </a:p>
                  </a:txBody>
                  <a:tcPr marL="9525" marR="9525" marT="9524" marB="0" anchor="ctr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mpd="sng">
                      <a:solidFill>
                        <a:srgbClr val="FFFFE1"/>
                      </a:solidFill>
                    </a:lnT>
                    <a:lnB w="381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Taxes</a:t>
                      </a:r>
                    </a:p>
                  </a:txBody>
                  <a:tcPr marL="9525" marR="9525" marT="9524" marB="0" anchor="ctr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mpd="sng">
                      <a:solidFill>
                        <a:srgbClr val="FFFFE1"/>
                      </a:solidFill>
                    </a:lnT>
                    <a:lnB w="381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Total Value &amp; Total Tax</a:t>
                      </a:r>
                    </a:p>
                  </a:txBody>
                  <a:tcPr marL="9525" marR="9525" marT="9524" marB="0" anchor="ctr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mpd="sng">
                      <a:solidFill>
                        <a:srgbClr val="FFFFE1"/>
                      </a:solidFill>
                    </a:lnT>
                    <a:lnB w="38100" cmpd="sng">
                      <a:solidFill>
                        <a:srgbClr val="FFFFE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38100" cmpd="sng">
                      <a:solidFill>
                        <a:srgbClr val="FFFFE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E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$100,000 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E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0.0071428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E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$714.28 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38100" cmpd="sng">
                      <a:solidFill>
                        <a:srgbClr val="FFFFE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38100" cmpd="sng">
                      <a:solidFill>
                        <a:srgbClr val="FFFFE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1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E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$100,000 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0.0071428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$714.28 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1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E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$100,000 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0.0071428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$714.28 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1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DE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$150,000 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DE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0.0071428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$1,071.42 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DE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DE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$150,000 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DE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0.0071428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$1,071.42 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DE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$200,000 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0.0071428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$1,428.56 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$200,000 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0.0071428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$1,428.56 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$200,000 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0.0071428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$1,428.56 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$200,000 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0.0071428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$1,428.56 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Totals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E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$1,400,000 (AV)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E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E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$10,000 (Levy)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E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rgbClr val="FFFFE1"/>
                      </a:solidFill>
                    </a:lnL>
                    <a:lnR w="12700" cmpd="sng">
                      <a:solidFill>
                        <a:srgbClr val="FFFFE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E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80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Revaluation </a:t>
            </a:r>
            <a:br>
              <a:rPr lang="en-US" dirty="0"/>
            </a:br>
            <a:r>
              <a:rPr lang="en-US" dirty="0"/>
              <a:t>Average Increase 63%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591911"/>
              </p:ext>
            </p:extLst>
          </p:nvPr>
        </p:nvGraphicFramePr>
        <p:xfrm>
          <a:off x="228600" y="1600200"/>
          <a:ext cx="8686800" cy="457199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918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27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Owner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Prior Year Values 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Proposed Values</a:t>
                      </a:r>
                    </a:p>
                  </a:txBody>
                  <a:tcPr marL="9525" marR="9525" marT="9525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%CHANGE</a:t>
                      </a: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Mill Rate</a:t>
                      </a: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Proposed Tax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Prior Year Tax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 Change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$140,000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0.0043699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$611.78 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$714.28 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-$102.50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$140,000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0.0043699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$611.78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$714.28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-$102.50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$140,000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0.0043699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$611.78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$714.28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-$102.50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$150,000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$200,000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0.0043699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$873.97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$1,071.42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-$197.45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$150,000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$200,000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0.0043699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$873.97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$1,071.42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-$197.45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$200,000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$326,700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0.0043699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$1,427.64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$1,428.56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-$0.92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$200,000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$326,700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0.0043699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$1,427.64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$1,428.56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-$0.92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$200,000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$375,000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0.0043699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$1,638.70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$1,428.56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$210.14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$200,000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$440,000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0.0043699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$1,952.74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$1,458.56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$494.18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9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$1,000,000(AV)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$2,288,400(AV)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Change 63%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0.0043699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$10,000.00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$10,000.00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547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Revaluations estimate the value of property based on Market Values.</a:t>
            </a:r>
          </a:p>
          <a:p>
            <a:pPr lvl="1"/>
            <a:r>
              <a:rPr lang="en-US" dirty="0"/>
              <a:t>Market Value – selling price realized through </a:t>
            </a:r>
            <a:r>
              <a:rPr lang="en-US" i="1" dirty="0"/>
              <a:t>informed, open and competitive </a:t>
            </a:r>
            <a:r>
              <a:rPr lang="en-US" dirty="0"/>
              <a:t>negotiation absent of any duress.</a:t>
            </a:r>
          </a:p>
          <a:p>
            <a:pPr lvl="1"/>
            <a:r>
              <a:rPr lang="en-US" dirty="0"/>
              <a:t>Arm’s Length sales – exclude transfers or partial interest, estate planning, related parties, foreclosures and other distressed sales.</a:t>
            </a:r>
          </a:p>
          <a:p>
            <a:pPr lvl="1"/>
            <a:r>
              <a:rPr lang="en-US" dirty="0"/>
              <a:t>Standard is Market Value, </a:t>
            </a:r>
            <a:r>
              <a:rPr lang="en-US" i="1" dirty="0"/>
              <a:t>not liquidation value.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Used for Revaluation</a:t>
            </a:r>
          </a:p>
        </p:txBody>
      </p:sp>
    </p:spTree>
    <p:extLst>
      <p:ext uri="{BB962C8B-B14F-4D97-AF65-F5344CB8AC3E}">
        <p14:creationId xmlns:p14="http://schemas.microsoft.com/office/powerpoint/2010/main" val="49743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Arm’s Length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8323685" cy="4419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Arm’s-Length:</a:t>
            </a:r>
          </a:p>
          <a:p>
            <a:pPr lvl="1"/>
            <a:r>
              <a:rPr lang="en-US" altLang="en-US" dirty="0"/>
              <a:t>Knowledgeable Seller.</a:t>
            </a:r>
          </a:p>
          <a:p>
            <a:pPr lvl="1"/>
            <a:r>
              <a:rPr lang="en-US" altLang="en-US" dirty="0"/>
              <a:t>Knowledgeable Buyer.</a:t>
            </a:r>
          </a:p>
          <a:p>
            <a:pPr lvl="1"/>
            <a:r>
              <a:rPr lang="en-US" altLang="en-US" dirty="0"/>
              <a:t>Reasonable exposure in an open &amp; competitive market.</a:t>
            </a:r>
          </a:p>
          <a:p>
            <a:pPr lvl="1"/>
            <a:r>
              <a:rPr lang="en-US" altLang="en-US" dirty="0"/>
              <a:t>Payment in cash or conventional financing.</a:t>
            </a:r>
          </a:p>
          <a:p>
            <a:pPr lvl="1"/>
            <a:r>
              <a:rPr lang="en-US" altLang="en-US" dirty="0"/>
              <a:t>Neither party is </a:t>
            </a:r>
            <a:r>
              <a:rPr lang="en-US" altLang="en-US" i="1" dirty="0"/>
              <a:t>compelled</a:t>
            </a:r>
            <a:r>
              <a:rPr lang="en-US" altLang="en-US" dirty="0"/>
              <a:t> to participate (no duress).</a:t>
            </a:r>
          </a:p>
          <a:p>
            <a:pPr lvl="1"/>
            <a:r>
              <a:rPr lang="en-US" altLang="en-US" dirty="0"/>
              <a:t>Sale Price represents normal consideration for property sold.</a:t>
            </a:r>
          </a:p>
        </p:txBody>
      </p:sp>
    </p:spTree>
    <p:extLst>
      <p:ext uri="{BB962C8B-B14F-4D97-AF65-F5344CB8AC3E}">
        <p14:creationId xmlns:p14="http://schemas.microsoft.com/office/powerpoint/2010/main" val="3272024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en-US" u="sng" dirty="0"/>
              <a:t>Assessment </a:t>
            </a:r>
            <a:r>
              <a:rPr lang="en-US" altLang="en-US" dirty="0"/>
              <a:t> = Individual Ratio</a:t>
            </a:r>
          </a:p>
          <a:p>
            <a:pPr marL="0" indent="0">
              <a:buNone/>
            </a:pPr>
            <a:r>
              <a:rPr lang="en-US" altLang="en-US" dirty="0"/>
              <a:t>    Sale Price 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u="sng" dirty="0"/>
              <a:t>Total City Assessed Value </a:t>
            </a:r>
            <a:r>
              <a:rPr lang="en-US" altLang="en-US" dirty="0"/>
              <a:t>= Aggregate Ratio</a:t>
            </a:r>
          </a:p>
          <a:p>
            <a:pPr marL="0" indent="0">
              <a:buNone/>
            </a:pPr>
            <a:r>
              <a:rPr lang="en-US" altLang="en-US" dirty="0"/>
              <a:t>   Total City Sales Prices</a:t>
            </a:r>
            <a:br>
              <a:rPr lang="en-US" altLang="en-US" dirty="0"/>
            </a:br>
            <a:endParaRPr lang="en-US" altLang="en-US" dirty="0"/>
          </a:p>
          <a:p>
            <a:pPr marL="342900" lvl="1" indent="-342900">
              <a:buBlip>
                <a:blip r:embed="rId2"/>
              </a:buBlip>
            </a:pPr>
            <a:r>
              <a:rPr lang="en-US" dirty="0"/>
              <a:t>State law establishes assessments are in compliance when they are within 90-110% of market value.</a:t>
            </a:r>
            <a:endParaRPr lang="en-US" altLang="en-US" dirty="0"/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Ratio</a:t>
            </a:r>
          </a:p>
        </p:txBody>
      </p:sp>
    </p:spTree>
    <p:extLst>
      <p:ext uri="{BB962C8B-B14F-4D97-AF65-F5344CB8AC3E}">
        <p14:creationId xmlns:p14="http://schemas.microsoft.com/office/powerpoint/2010/main" val="670432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86CDE12-4F30-409B-A575-10C52A34C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013356"/>
              </p:ext>
            </p:extLst>
          </p:nvPr>
        </p:nvGraphicFramePr>
        <p:xfrm>
          <a:off x="304800" y="1066800"/>
          <a:ext cx="861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33650F3-E1EE-4F4D-BD5F-01288DBFF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810250"/>
            <a:ext cx="8185727" cy="361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5E8C17-DA95-4B3C-8DD8-A719CED4B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274" y="1714500"/>
            <a:ext cx="1803399" cy="26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5C056A-86E7-4B33-9ECA-768017EF8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201" y="1988127"/>
            <a:ext cx="1803399" cy="2667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5D1019-5354-4B15-A6CD-982128AA2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54270"/>
              </p:ext>
            </p:extLst>
          </p:nvPr>
        </p:nvGraphicFramePr>
        <p:xfrm>
          <a:off x="304800" y="207962"/>
          <a:ext cx="8382001" cy="630238"/>
        </p:xfrm>
        <a:graphic>
          <a:graphicData uri="http://schemas.openxmlformats.org/drawingml/2006/table">
            <a:tbl>
              <a:tblPr/>
              <a:tblGrid>
                <a:gridCol w="531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4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4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6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41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1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6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6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27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29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2011  (reval)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2019 (reval)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2022 (Est.)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%FV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97.40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99.72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102.8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97.81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99.14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95.51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88.20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82.81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95.07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/>
                          <a:ea typeface="Times New Roman"/>
                          <a:cs typeface="Times New Roman"/>
                        </a:rPr>
                        <a:t>90.27</a:t>
                      </a:r>
                      <a:endParaRPr lang="en-US" sz="105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85.08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baseline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72.00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41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Maintenance Assessing – Annual</a:t>
            </a:r>
          </a:p>
          <a:p>
            <a:pPr lvl="1"/>
            <a:r>
              <a:rPr lang="en-US" dirty="0"/>
              <a:t>Captures value changes resulting from new construction, permits and sale reviews.</a:t>
            </a:r>
          </a:p>
          <a:p>
            <a:pPr lvl="1"/>
            <a:r>
              <a:rPr lang="en-US" dirty="0"/>
              <a:t>Most assessments do NOT change.</a:t>
            </a:r>
          </a:p>
          <a:p>
            <a:r>
              <a:rPr lang="en-US" sz="3500" dirty="0"/>
              <a:t>Revaluation – Periodic</a:t>
            </a:r>
          </a:p>
          <a:p>
            <a:pPr lvl="1"/>
            <a:r>
              <a:rPr lang="en-US" dirty="0"/>
              <a:t>Captures market driven appreciation or depreciation. </a:t>
            </a:r>
          </a:p>
          <a:p>
            <a:pPr lvl="1"/>
            <a:r>
              <a:rPr lang="en-US" dirty="0"/>
              <a:t>Everyone receives a Change Notice.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Revaluation?</a:t>
            </a:r>
          </a:p>
        </p:txBody>
      </p:sp>
    </p:spTree>
    <p:extLst>
      <p:ext uri="{BB962C8B-B14F-4D97-AF65-F5344CB8AC3E}">
        <p14:creationId xmlns:p14="http://schemas.microsoft.com/office/powerpoint/2010/main" val="396621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DB6950-5A0F-4220-B28B-AA907023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1600"/>
            <a:ext cx="86106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79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Review the Assessment Change Notice and its informational insert(s).</a:t>
            </a:r>
          </a:p>
          <a:p>
            <a:r>
              <a:rPr lang="en-US" sz="3000" dirty="0"/>
              <a:t>Calculate your percent change and compare that to the average assessment change for all property in the City.</a:t>
            </a:r>
          </a:p>
          <a:p>
            <a:r>
              <a:rPr lang="en-US" sz="3000" dirty="0"/>
              <a:t>Determine if the new assessment is a reasonable estimate of market value for your home.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 after I get my Assessment Change Notice?</a:t>
            </a:r>
          </a:p>
        </p:txBody>
      </p:sp>
    </p:spTree>
    <p:extLst>
      <p:ext uri="{BB962C8B-B14F-4D97-AF65-F5344CB8AC3E}">
        <p14:creationId xmlns:p14="http://schemas.microsoft.com/office/powerpoint/2010/main" val="1495487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State law establishes assessments are correct when they are within 90-110% of market value.</a:t>
            </a:r>
          </a:p>
          <a:p>
            <a:r>
              <a:rPr lang="en-US" dirty="0"/>
              <a:t>If it seems outside of the range, review your property record card information on the City of Janesville’s website for accuracy. </a:t>
            </a:r>
            <a:br>
              <a:rPr lang="en-US" dirty="0"/>
            </a:br>
            <a:r>
              <a:rPr lang="en-US" dirty="0">
                <a:hlinkClick r:id="rId2"/>
              </a:rPr>
              <a:t>www.janesvillewi.gov</a:t>
            </a:r>
            <a:endParaRPr lang="en-US" dirty="0"/>
          </a:p>
          <a:p>
            <a:r>
              <a:rPr lang="en-US" dirty="0"/>
              <a:t>Consider factors that might have occurred with your property. </a:t>
            </a:r>
          </a:p>
          <a:p>
            <a:pPr lvl="1"/>
            <a:r>
              <a:rPr lang="en-US" dirty="0"/>
              <a:t>Since 2019</a:t>
            </a:r>
          </a:p>
          <a:p>
            <a:pPr lvl="1"/>
            <a:r>
              <a:rPr lang="en-US" dirty="0"/>
              <a:t>Addition, remodeling or deletions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I get my Assessment Change Notice cont.</a:t>
            </a:r>
          </a:p>
        </p:txBody>
      </p:sp>
    </p:spTree>
    <p:extLst>
      <p:ext uri="{BB962C8B-B14F-4D97-AF65-F5344CB8AC3E}">
        <p14:creationId xmlns:p14="http://schemas.microsoft.com/office/powerpoint/2010/main" val="2123912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Do Nothing – Assessment is accurate, reasonable, and equitable.</a:t>
            </a:r>
          </a:p>
          <a:p>
            <a:r>
              <a:rPr lang="en-US" dirty="0"/>
              <a:t>Open Book – Assessment is factually inaccurate or outside a reasonable range of Arm’s Length sales prices (90-110%).</a:t>
            </a:r>
          </a:p>
          <a:p>
            <a:r>
              <a:rPr lang="en-US" dirty="0"/>
              <a:t>Board of Review – If you continue to believe your assessment does not represent Market Value.</a:t>
            </a:r>
          </a:p>
          <a:p>
            <a:r>
              <a:rPr lang="en-US" dirty="0"/>
              <a:t>Open Book and Board of Review are done by appointment only.</a:t>
            </a:r>
          </a:p>
          <a:p>
            <a:r>
              <a:rPr lang="en-US" dirty="0"/>
              <a:t>Open Book and Board of Review discussions are not about property taxes – only property values.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Next Steps</a:t>
            </a:r>
          </a:p>
        </p:txBody>
      </p:sp>
    </p:spTree>
    <p:extLst>
      <p:ext uri="{BB962C8B-B14F-4D97-AF65-F5344CB8AC3E}">
        <p14:creationId xmlns:p14="http://schemas.microsoft.com/office/powerpoint/2010/main" val="2905560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Revaluations are </a:t>
            </a:r>
            <a:r>
              <a:rPr lang="en-US" i="1" u="sng" dirty="0"/>
              <a:t>Revenue Neutral</a:t>
            </a:r>
            <a:r>
              <a:rPr lang="en-US" dirty="0"/>
              <a:t>, they are not completed to increase tax collection. </a:t>
            </a:r>
          </a:p>
          <a:p>
            <a:r>
              <a:rPr lang="en-US" dirty="0"/>
              <a:t>Revaluations are completed to proportionately distribute the total tax to be collected based on the individual market values of each property. </a:t>
            </a:r>
          </a:p>
          <a:p>
            <a:r>
              <a:rPr lang="en-US" dirty="0"/>
              <a:t>Required because all properties are not the same and market values change at different rates.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500406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lvl="1" indent="-342900">
              <a:buBlip>
                <a:blip r:embed="rId2"/>
              </a:buBlip>
            </a:pPr>
            <a:r>
              <a:rPr lang="en-US" altLang="en-US" sz="3200" dirty="0"/>
              <a:t>Not required by Wis. Stats.</a:t>
            </a:r>
          </a:p>
          <a:p>
            <a:pPr marL="342900" lvl="1" indent="-342900">
              <a:buBlip>
                <a:blip r:embed="rId2"/>
              </a:buBlip>
            </a:pPr>
            <a:r>
              <a:rPr lang="en-US" altLang="en-US" sz="3200" dirty="0"/>
              <a:t>Typically values only change 2 – 4% a year.</a:t>
            </a:r>
          </a:p>
          <a:p>
            <a:pPr marL="342900" lvl="1" indent="-342900">
              <a:buBlip>
                <a:blip r:embed="rId2"/>
              </a:buBlip>
            </a:pPr>
            <a:r>
              <a:rPr lang="en-US" altLang="en-US" sz="3200" dirty="0"/>
              <a:t>Challenging, labor intensive and expensive.</a:t>
            </a:r>
          </a:p>
          <a:p>
            <a:pPr marL="342900" lvl="1" indent="-342900">
              <a:buBlip>
                <a:blip r:embed="rId2"/>
              </a:buBlip>
            </a:pPr>
            <a:r>
              <a:rPr lang="en-US" altLang="en-US" sz="3200" dirty="0"/>
              <a:t>Estimated cost for 2023: $50,000-60,000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Why don’t we revalue every year?</a:t>
            </a:r>
          </a:p>
        </p:txBody>
      </p:sp>
    </p:spTree>
    <p:extLst>
      <p:ext uri="{BB962C8B-B14F-4D97-AF65-F5344CB8AC3E}">
        <p14:creationId xmlns:p14="http://schemas.microsoft.com/office/powerpoint/2010/main" val="789949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Tax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9315" y="1676400"/>
            <a:ext cx="8323685" cy="44958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Pays for local services &amp; infrastructure</a:t>
            </a:r>
          </a:p>
          <a:p>
            <a:r>
              <a:rPr lang="en-US" altLang="en-US" dirty="0"/>
              <a:t>Services provided by the County, City, Blackhawk Tech &amp; Janesville and/or Milton K-12 Schools</a:t>
            </a:r>
          </a:p>
          <a:p>
            <a:r>
              <a:rPr lang="en-US" altLang="en-US" dirty="0"/>
              <a:t>Cost of services are distributed proportionately based on individual assessed values </a:t>
            </a:r>
          </a:p>
          <a:p>
            <a:r>
              <a:rPr lang="en-US" altLang="en-US" dirty="0"/>
              <a:t>Process provides opportunities for property owners to participate</a:t>
            </a:r>
          </a:p>
        </p:txBody>
      </p:sp>
    </p:spTree>
    <p:extLst>
      <p:ext uri="{BB962C8B-B14F-4D97-AF65-F5344CB8AC3E}">
        <p14:creationId xmlns:p14="http://schemas.microsoft.com/office/powerpoint/2010/main" val="3598716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Frequent the Assessor’s Office section of the City’s website.</a:t>
            </a:r>
          </a:p>
          <a:p>
            <a:pPr lvl="1"/>
            <a:r>
              <a:rPr lang="en-US" dirty="0">
                <a:hlinkClick r:id="rId2"/>
              </a:rPr>
              <a:t>www.janesvillewi.gov</a:t>
            </a:r>
            <a:endParaRPr lang="en-US" dirty="0"/>
          </a:p>
          <a:p>
            <a:pPr lvl="1"/>
            <a:r>
              <a:rPr lang="en-US" dirty="0"/>
              <a:t>As new tools and information become available, they will be posted to the Assessor section of the city’s website.</a:t>
            </a:r>
          </a:p>
          <a:p>
            <a:pPr lvl="2"/>
            <a:r>
              <a:rPr lang="en-US" dirty="0"/>
              <a:t>Arm’s Length sale information</a:t>
            </a:r>
          </a:p>
          <a:p>
            <a:pPr lvl="2"/>
            <a:r>
              <a:rPr lang="en-US" dirty="0"/>
              <a:t>Average Assessment Change</a:t>
            </a:r>
          </a:p>
          <a:p>
            <a:pPr lvl="2"/>
            <a:r>
              <a:rPr lang="en-US" dirty="0"/>
              <a:t>Estimate Tax Calculator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More Information?</a:t>
            </a:r>
          </a:p>
        </p:txBody>
      </p:sp>
    </p:spTree>
    <p:extLst>
      <p:ext uri="{BB962C8B-B14F-4D97-AF65-F5344CB8AC3E}">
        <p14:creationId xmlns:p14="http://schemas.microsoft.com/office/powerpoint/2010/main" val="1686148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9315" y="1828800"/>
            <a:ext cx="8230703" cy="3276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/>
              <a:t>Please contact the Assessor’s Office for more information. </a:t>
            </a:r>
            <a:endParaRPr lang="en-US" altLang="en-US" dirty="0"/>
          </a:p>
          <a:p>
            <a:pPr marL="0" indent="0" algn="ctr">
              <a:lnSpc>
                <a:spcPct val="90000"/>
              </a:lnSpc>
              <a:buNone/>
            </a:pPr>
            <a:endParaRPr lang="en-US" alt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dirty="0"/>
              <a:t>(608) 755-3045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alt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dirty="0"/>
              <a:t>www.janesvillewi.gov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E8F636-6B51-406E-B16B-5E0C5693C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2" y="5133211"/>
            <a:ext cx="866667" cy="866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366F9C-BE02-43EF-BE5F-A381A4682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74" y="5105400"/>
            <a:ext cx="1085714" cy="88571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792E3D5-11E7-4B5C-B448-E4D6F769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188" y="5054794"/>
            <a:ext cx="1013612" cy="97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2103B8-160D-4B28-92FB-877DFE285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0" y="5307018"/>
            <a:ext cx="1964339" cy="500006"/>
          </a:xfrm>
          <a:prstGeom prst="rect">
            <a:avLst/>
          </a:prstGeom>
        </p:spPr>
      </p:pic>
      <p:pic>
        <p:nvPicPr>
          <p:cNvPr id="11" name="Picture 4" descr="Linked In">
            <a:extLst>
              <a:ext uri="{FF2B5EF4-FFF2-40B4-BE49-F238E27FC236}">
                <a16:creationId xmlns:a16="http://schemas.microsoft.com/office/drawing/2014/main" id="{A61101A6-C66F-46B8-B085-ED6C5A6C4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70" y="5181284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Kaywa QR Code for Email List URL">
            <a:extLst>
              <a:ext uri="{FF2B5EF4-FFF2-40B4-BE49-F238E27FC236}">
                <a16:creationId xmlns:a16="http://schemas.microsoft.com/office/drawing/2014/main" id="{58D16EFB-6C74-413A-A6BE-A4B883259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82" y="5182369"/>
            <a:ext cx="7747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10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Property values change differently throughout the city.</a:t>
            </a:r>
          </a:p>
          <a:p>
            <a:r>
              <a:rPr lang="en-US" dirty="0"/>
              <a:t>Revaluations ensure assessments are in line with Market Value.</a:t>
            </a:r>
          </a:p>
          <a:p>
            <a:r>
              <a:rPr lang="en-US" dirty="0"/>
              <a:t>Results in each property owner paying only their fair share of the total property tax.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a Revaluation Needed?</a:t>
            </a:r>
          </a:p>
        </p:txBody>
      </p:sp>
    </p:spTree>
    <p:extLst>
      <p:ext uri="{BB962C8B-B14F-4D97-AF65-F5344CB8AC3E}">
        <p14:creationId xmlns:p14="http://schemas.microsoft.com/office/powerpoint/2010/main" val="367747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Last revaluation completed in 2019. </a:t>
            </a:r>
          </a:p>
          <a:p>
            <a:pPr lvl="1"/>
            <a:r>
              <a:rPr lang="en-US" dirty="0"/>
              <a:t>State Law requires that assessments be within 90-110% of market value once every five years.</a:t>
            </a:r>
          </a:p>
          <a:p>
            <a:pPr lvl="1"/>
            <a:r>
              <a:rPr lang="en-US" dirty="0"/>
              <a:t>So far 2020, 2021, and 2022 are out of compliance.</a:t>
            </a:r>
          </a:p>
          <a:p>
            <a:pPr lvl="2"/>
            <a:r>
              <a:rPr lang="en-US" dirty="0"/>
              <a:t>2020 Assessment Ratio: 90.27%</a:t>
            </a:r>
          </a:p>
          <a:p>
            <a:pPr lvl="2"/>
            <a:r>
              <a:rPr lang="en-US" dirty="0"/>
              <a:t>2021 Assessment Ratio: 85.08%</a:t>
            </a:r>
          </a:p>
          <a:p>
            <a:pPr lvl="2"/>
            <a:r>
              <a:rPr lang="en-US" dirty="0"/>
              <a:t>2022 Assessment Ratio: 72.00% (Est.)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Included in the City’s Strategic Plan.</a:t>
            </a:r>
          </a:p>
          <a:p>
            <a:pPr lvl="1"/>
            <a:r>
              <a:rPr lang="en-US" dirty="0"/>
              <a:t>The Strategic Plans shows a Revaluation Cycle of once every four years.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Revalue Now?</a:t>
            </a:r>
          </a:p>
        </p:txBody>
      </p:sp>
    </p:spTree>
    <p:extLst>
      <p:ext uri="{BB962C8B-B14F-4D97-AF65-F5344CB8AC3E}">
        <p14:creationId xmlns:p14="http://schemas.microsoft.com/office/powerpoint/2010/main" val="34899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en-US" dirty="0"/>
              <a:t>Mill Rate Calculation</a:t>
            </a:r>
          </a:p>
          <a:p>
            <a:pPr marL="800100" lvl="2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000" u="sng" dirty="0"/>
          </a:p>
          <a:p>
            <a:pPr marL="800100" lvl="2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500" u="sng" dirty="0"/>
              <a:t>Total Tax to Collect (Levy)  	</a:t>
            </a:r>
            <a:r>
              <a:rPr lang="en-US" sz="2500" dirty="0"/>
              <a:t> =  Mill Rate</a:t>
            </a:r>
            <a:endParaRPr lang="en-US" sz="2500" u="sng" dirty="0"/>
          </a:p>
          <a:p>
            <a:pPr marL="800100" lvl="2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500" dirty="0"/>
              <a:t>Total Assessed Value of City (AV)</a:t>
            </a:r>
          </a:p>
          <a:p>
            <a:pPr marL="800100" lvl="2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500" dirty="0"/>
          </a:p>
          <a:p>
            <a:pPr>
              <a:defRPr/>
            </a:pPr>
            <a:r>
              <a:rPr lang="en-US" dirty="0"/>
              <a:t>Individual Property Tax Calculation</a:t>
            </a:r>
          </a:p>
          <a:p>
            <a:pPr lvl="1">
              <a:defRPr/>
            </a:pPr>
            <a:r>
              <a:rPr lang="en-US" sz="2300" dirty="0"/>
              <a:t>Mill Rate X Individual Property Assessment = Tax Due</a:t>
            </a:r>
            <a:r>
              <a:rPr lang="en-US" dirty="0"/>
              <a:t>                     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Calculations</a:t>
            </a:r>
          </a:p>
        </p:txBody>
      </p:sp>
    </p:spTree>
    <p:extLst>
      <p:ext uri="{BB962C8B-B14F-4D97-AF65-F5344CB8AC3E}">
        <p14:creationId xmlns:p14="http://schemas.microsoft.com/office/powerpoint/2010/main" val="115880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682D8-4927-4041-A5C4-9544E181072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Milton School District</a:t>
            </a:r>
          </a:p>
          <a:p>
            <a:pPr lvl="1"/>
            <a:r>
              <a:rPr lang="en-US" sz="2600" dirty="0"/>
              <a:t>2015: $23.16</a:t>
            </a:r>
          </a:p>
          <a:p>
            <a:pPr lvl="1"/>
            <a:r>
              <a:rPr lang="en-US" sz="2600" dirty="0"/>
              <a:t>2016: $25.09</a:t>
            </a:r>
          </a:p>
          <a:p>
            <a:pPr lvl="1"/>
            <a:r>
              <a:rPr lang="en-US" sz="2600" dirty="0"/>
              <a:t>2017: $25.62</a:t>
            </a:r>
          </a:p>
          <a:p>
            <a:pPr lvl="1"/>
            <a:r>
              <a:rPr lang="en-US" sz="2600" dirty="0"/>
              <a:t>2018: $25.91</a:t>
            </a:r>
          </a:p>
          <a:p>
            <a:pPr lvl="1"/>
            <a:r>
              <a:rPr lang="en-US" sz="2600" dirty="0">
                <a:highlight>
                  <a:srgbClr val="DDDDDD"/>
                </a:highlight>
              </a:rPr>
              <a:t>2019: $23.20</a:t>
            </a:r>
          </a:p>
          <a:p>
            <a:pPr lvl="1"/>
            <a:r>
              <a:rPr lang="en-US" sz="2600" dirty="0"/>
              <a:t>2020: $23.90</a:t>
            </a:r>
          </a:p>
          <a:p>
            <a:pPr lvl="1"/>
            <a:r>
              <a:rPr lang="en-US" sz="2600" dirty="0"/>
              <a:t>2021: $23.72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26DBE3-E11A-484A-A6CD-C6141C6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Mill Rates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DD4791-64C8-4718-8F8C-657C81F68E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Janesville School District</a:t>
            </a:r>
          </a:p>
          <a:p>
            <a:pPr lvl="1"/>
            <a:r>
              <a:rPr lang="en-US" sz="2600" dirty="0"/>
              <a:t>2015: $24.58</a:t>
            </a:r>
          </a:p>
          <a:p>
            <a:pPr lvl="1"/>
            <a:r>
              <a:rPr lang="en-US" sz="2600" dirty="0"/>
              <a:t>2016: $25.58</a:t>
            </a:r>
          </a:p>
          <a:p>
            <a:pPr lvl="1"/>
            <a:r>
              <a:rPr lang="en-US" sz="2600" dirty="0"/>
              <a:t>2017: $25.92</a:t>
            </a:r>
          </a:p>
          <a:p>
            <a:pPr lvl="1"/>
            <a:r>
              <a:rPr lang="en-US" sz="2600" dirty="0"/>
              <a:t>2018: $26.75</a:t>
            </a:r>
          </a:p>
          <a:p>
            <a:pPr lvl="1"/>
            <a:r>
              <a:rPr lang="en-US" sz="2600" dirty="0">
                <a:highlight>
                  <a:srgbClr val="DDDDDD"/>
                </a:highlight>
              </a:rPr>
              <a:t>2019: $22.63</a:t>
            </a:r>
          </a:p>
          <a:p>
            <a:pPr lvl="1"/>
            <a:r>
              <a:rPr lang="en-US" sz="2600" dirty="0"/>
              <a:t>2020: $23.15</a:t>
            </a:r>
          </a:p>
          <a:p>
            <a:pPr lvl="1"/>
            <a:r>
              <a:rPr lang="en-US" sz="2600" dirty="0"/>
              <a:t>2021: $24.26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7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Palm Tree Island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2" y="2057400"/>
            <a:ext cx="809045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8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Year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130931"/>
              </p:ext>
            </p:extLst>
          </p:nvPr>
        </p:nvGraphicFramePr>
        <p:xfrm>
          <a:off x="196788" y="2601218"/>
          <a:ext cx="8534400" cy="36497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Owner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Assessment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Mill 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Taxes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% Total Tax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J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Totals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$1,000,000 (AV)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$10,000 (Levy)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3200" dirty="0"/>
              <a:t>Tax Rate	</a:t>
            </a:r>
            <a:r>
              <a:rPr lang="en-US" altLang="en-US" sz="3200" u="sng" dirty="0"/>
              <a:t> $10,000 (Levy) </a:t>
            </a:r>
            <a:r>
              <a:rPr lang="en-US" altLang="en-US" sz="3200" dirty="0"/>
              <a:t> =  $.01 (Mill Rate)</a:t>
            </a:r>
          </a:p>
          <a:p>
            <a:pPr>
              <a:buFont typeface="Wingdings" pitchFamily="2" charset="2"/>
              <a:buNone/>
            </a:pPr>
            <a:r>
              <a:rPr lang="en-US" altLang="en-US" sz="3200" dirty="0"/>
              <a:t> 		$1,000,000 (AV)</a:t>
            </a:r>
            <a:endParaRPr lang="en-US" alt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17886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9315" y="1447801"/>
            <a:ext cx="8230703" cy="489474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/>
              <a:t>Tax Rate	 </a:t>
            </a:r>
            <a:r>
              <a:rPr lang="en-US" altLang="en-US" sz="2400" u="sng" dirty="0"/>
              <a:t>$10,000</a:t>
            </a:r>
            <a:r>
              <a:rPr lang="en-US" altLang="en-US" sz="2400" dirty="0"/>
              <a:t> (Levy)  =  $0.0083333 (Mill Rate)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	 		$1,200,000 (AV)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20% Assessment Increase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838052"/>
              </p:ext>
            </p:extLst>
          </p:nvPr>
        </p:nvGraphicFramePr>
        <p:xfrm>
          <a:off x="152400" y="2362200"/>
          <a:ext cx="85344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Owner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Assessment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Mill Rate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Total Tax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$120,000 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0.0083333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$120,000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0.0083333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$120,000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0.0083333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$120,000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0.0083333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$120,000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0.0083333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$120,000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0.0083333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$120,000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0.0083333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$120,000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0.0083333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$120,000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0.0083333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$120,000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0.0083333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$1,200,000 (AV)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$10,000 (Levy)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97988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2015</Template>
  <TotalTime>1981</TotalTime>
  <Words>1566</Words>
  <Application>Microsoft Office PowerPoint</Application>
  <PresentationFormat>On-screen Show (4:3)</PresentationFormat>
  <Paragraphs>557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PowerPoint Template 2015</vt:lpstr>
      <vt:lpstr>Visio.Drawing.11</vt:lpstr>
      <vt:lpstr>2023 Citywide Revaluation</vt:lpstr>
      <vt:lpstr>What is a Revaluation?</vt:lpstr>
      <vt:lpstr>Why is a Revaluation Needed?</vt:lpstr>
      <vt:lpstr>Why Revalue Now?</vt:lpstr>
      <vt:lpstr>Tax Calculations</vt:lpstr>
      <vt:lpstr>Historic Mill Rates</vt:lpstr>
      <vt:lpstr>Palm Tree Island</vt:lpstr>
      <vt:lpstr>Base Year</vt:lpstr>
      <vt:lpstr>20% Assessment Increase</vt:lpstr>
      <vt:lpstr>20%  Assessment Decrease</vt:lpstr>
      <vt:lpstr>One Property made improvements</vt:lpstr>
      <vt:lpstr>Will Property Taxes Increase?</vt:lpstr>
      <vt:lpstr>Sunshine Island</vt:lpstr>
      <vt:lpstr>Tax Distribution / Collection</vt:lpstr>
      <vt:lpstr>Revaluation  Average Increase 63%</vt:lpstr>
      <vt:lpstr>Data Used for Revaluation</vt:lpstr>
      <vt:lpstr>Arm’s Length</vt:lpstr>
      <vt:lpstr>Assessment Ratio</vt:lpstr>
      <vt:lpstr>PowerPoint Presentation</vt:lpstr>
      <vt:lpstr>PowerPoint Presentation</vt:lpstr>
      <vt:lpstr>What Happens after I get my Assessment Change Notice?</vt:lpstr>
      <vt:lpstr>After I get my Assessment Change Notice cont.</vt:lpstr>
      <vt:lpstr>Optional Next Steps</vt:lpstr>
      <vt:lpstr>Proportional Distribution</vt:lpstr>
      <vt:lpstr>Why don’t we revalue every year?</vt:lpstr>
      <vt:lpstr>Property Tax Summary</vt:lpstr>
      <vt:lpstr>Need More Information?</vt:lpstr>
      <vt:lpstr>Thank you for your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darrm</dc:creator>
  <cp:lastModifiedBy>Laube, Michelle</cp:lastModifiedBy>
  <cp:revision>191</cp:revision>
  <dcterms:created xsi:type="dcterms:W3CDTF">2015-09-21T18:58:55Z</dcterms:created>
  <dcterms:modified xsi:type="dcterms:W3CDTF">2022-07-26T16:26:18Z</dcterms:modified>
</cp:coreProperties>
</file>